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8"/>
  </p:handoutMasterIdLst>
  <p:sldIdLst>
    <p:sldId id="256" r:id="rId2"/>
    <p:sldId id="264" r:id="rId3"/>
    <p:sldId id="262" r:id="rId4"/>
    <p:sldId id="263" r:id="rId5"/>
    <p:sldId id="265" r:id="rId6"/>
    <p:sldId id="267" r:id="rId7"/>
  </p:sldIdLst>
  <p:sldSz cx="9144000" cy="6858000" type="screen4x3"/>
  <p:notesSz cx="6985000" cy="9271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FF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4" autoAdjust="0"/>
    <p:restoredTop sz="94671" autoAdjust="0"/>
  </p:normalViewPr>
  <p:slideViewPr>
    <p:cSldViewPr>
      <p:cViewPr varScale="1">
        <p:scale>
          <a:sx n="63" d="100"/>
          <a:sy n="63" d="100"/>
        </p:scale>
        <p:origin x="-600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98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defTabSz="928688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6050" y="0"/>
            <a:ext cx="3027363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5863"/>
            <a:ext cx="3027363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defTabSz="928688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6050" y="8805863"/>
            <a:ext cx="3027363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>
                <a:latin typeface="Arial" charset="0"/>
              </a:defRPr>
            </a:lvl1pPr>
          </a:lstStyle>
          <a:p>
            <a:fld id="{CF2E8DB7-15A2-47E4-BC9C-6607404C699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52855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D874958-A25B-4AB9-95CF-83FE9272E1AA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203200" y="965200"/>
            <a:ext cx="3175" cy="80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206375" y="1809750"/>
            <a:ext cx="58738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127000" y="5270500"/>
            <a:ext cx="3175" cy="587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5130" name="Picture 10" descr="BORCV6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85F13F-5836-44D0-9BC1-2D94F2AFB5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3370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D631EE-F0E9-4A00-B73F-47153400AD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9714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A3EFAB-5DB8-4EF4-94F8-DEB79597F7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8343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452EAC-3C22-4D79-8D22-F5D30A3AF9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7129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425632-0AA4-45A4-84EB-8D1417DE063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4553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855DC8-7DDC-4071-B535-DEA5D8B62B6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8075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286F30-249E-4803-8DE5-0F6B498CD7F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692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91E30C-6667-49EC-85DC-A2CAB7581FE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1772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B9A8AA-B0EC-41B8-8062-302BCE50ACD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0454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BC7B16-4A53-427F-BE57-C1D769D749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097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463B77C-3929-4864-9DD8-FBFBAD2104FB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4103" name="Picture 7" descr="BORCV60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A_DBC06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9"/>
          <a:stretch>
            <a:fillRect/>
          </a:stretch>
        </p:blipFill>
        <p:spPr bwMode="auto">
          <a:xfrm>
            <a:off x="0" y="0"/>
            <a:ext cx="2971800" cy="99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685800"/>
            <a:ext cx="8458200" cy="1143000"/>
          </a:xfrm>
        </p:spPr>
        <p:txBody>
          <a:bodyPr/>
          <a:lstStyle/>
          <a:p>
            <a:pPr algn="l"/>
            <a:r>
              <a:rPr lang="en-US" altLang="en-US" sz="4000" dirty="0">
                <a:solidFill>
                  <a:schemeClr val="accent2"/>
                </a:solidFill>
              </a:rPr>
              <a:t>Me llamo ____________	Clase </a:t>
            </a:r>
            <a:r>
              <a:rPr lang="en-US" altLang="en-US" sz="4000" dirty="0" smtClean="0">
                <a:solidFill>
                  <a:schemeClr val="accent2"/>
                </a:solidFill>
              </a:rPr>
              <a:t>601</a:t>
            </a:r>
            <a:r>
              <a:rPr lang="en-US" altLang="en-US" sz="4000" dirty="0">
                <a:solidFill>
                  <a:schemeClr val="accent2"/>
                </a:solidFill>
              </a:rPr>
              <a:t/>
            </a:r>
            <a:br>
              <a:rPr lang="en-US" altLang="en-US" sz="4000" dirty="0">
                <a:solidFill>
                  <a:schemeClr val="accent2"/>
                </a:solidFill>
              </a:rPr>
            </a:br>
            <a:r>
              <a:rPr lang="en-US" altLang="en-US" sz="4000" dirty="0">
                <a:solidFill>
                  <a:schemeClr val="accent2"/>
                </a:solidFill>
              </a:rPr>
              <a:t>La fecha es </a:t>
            </a:r>
            <a:r>
              <a:rPr lang="en-US" altLang="en-US" sz="4000" dirty="0" smtClean="0">
                <a:solidFill>
                  <a:schemeClr val="accent2"/>
                </a:solidFill>
              </a:rPr>
              <a:t>el 31 de </a:t>
            </a:r>
            <a:r>
              <a:rPr lang="en-US" altLang="en-US" sz="4000" dirty="0" err="1" smtClean="0">
                <a:solidFill>
                  <a:schemeClr val="accent2"/>
                </a:solidFill>
              </a:rPr>
              <a:t>octubre</a:t>
            </a:r>
            <a:r>
              <a:rPr lang="en-US" altLang="en-US" sz="4000" dirty="0" smtClean="0">
                <a:solidFill>
                  <a:schemeClr val="accent2"/>
                </a:solidFill>
              </a:rPr>
              <a:t> del 2017</a:t>
            </a:r>
            <a:endParaRPr lang="en-US" altLang="en-US" sz="4000" dirty="0">
              <a:solidFill>
                <a:schemeClr val="accent2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81000" indent="-381000">
              <a:buFontTx/>
              <a:buNone/>
            </a:pPr>
            <a:r>
              <a:rPr lang="es-ES_tradnl" altLang="en-US" sz="44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4400" dirty="0" smtClean="0">
                <a:solidFill>
                  <a:srgbClr val="FF0000"/>
                </a:solidFill>
              </a:rPr>
              <a:t>18: </a:t>
            </a:r>
            <a:r>
              <a:rPr lang="es-ES_tradnl" altLang="en-US" sz="4400" dirty="0">
                <a:cs typeface="Times New Roman" pitchFamily="18" charset="0"/>
              </a:rPr>
              <a:t>¿Cómo eres</a:t>
            </a:r>
            <a:r>
              <a:rPr lang="es-ES_tradnl" altLang="en-US" sz="4400" dirty="0" smtClean="0">
                <a:cs typeface="Times New Roman" pitchFamily="18" charset="0"/>
              </a:rPr>
              <a:t>?</a:t>
            </a:r>
          </a:p>
          <a:p>
            <a:pPr marL="381000" indent="-381000">
              <a:buFontTx/>
              <a:buNone/>
            </a:pPr>
            <a:r>
              <a:rPr lang="es-ES_tradnl" altLang="en-US" sz="4400" i="1" dirty="0" err="1" smtClean="0">
                <a:solidFill>
                  <a:srgbClr val="009900"/>
                </a:solidFill>
                <a:cs typeface="Times New Roman" pitchFamily="18" charset="0"/>
              </a:rPr>
              <a:t>l.o</a:t>
            </a:r>
            <a:r>
              <a:rPr lang="es-ES_tradnl" altLang="en-US" sz="4400" i="1" dirty="0" smtClean="0">
                <a:solidFill>
                  <a:srgbClr val="009900"/>
                </a:solidFill>
                <a:cs typeface="Times New Roman" pitchFamily="18" charset="0"/>
              </a:rPr>
              <a:t>: to </a:t>
            </a:r>
            <a:r>
              <a:rPr lang="es-ES_tradnl" altLang="en-US" sz="4400" i="1" dirty="0" err="1" smtClean="0">
                <a:solidFill>
                  <a:srgbClr val="009900"/>
                </a:solidFill>
                <a:cs typeface="Times New Roman" pitchFamily="18" charset="0"/>
              </a:rPr>
              <a:t>review</a:t>
            </a:r>
            <a:r>
              <a:rPr lang="es-ES_tradnl" altLang="en-US" sz="4400" i="1" dirty="0" smtClean="0">
                <a:solidFill>
                  <a:srgbClr val="009900"/>
                </a:solidFill>
                <a:cs typeface="Times New Roman" pitchFamily="18" charset="0"/>
              </a:rPr>
              <a:t> </a:t>
            </a:r>
            <a:r>
              <a:rPr lang="es-ES_tradnl" altLang="en-US" sz="4400" i="1" dirty="0" err="1" smtClean="0">
                <a:solidFill>
                  <a:srgbClr val="009900"/>
                </a:solidFill>
                <a:cs typeface="Times New Roman" pitchFamily="18" charset="0"/>
              </a:rPr>
              <a:t>subject</a:t>
            </a:r>
            <a:r>
              <a:rPr lang="es-ES_tradnl" altLang="en-US" sz="4400" i="1" dirty="0" smtClean="0">
                <a:solidFill>
                  <a:srgbClr val="009900"/>
                </a:solidFill>
                <a:cs typeface="Times New Roman" pitchFamily="18" charset="0"/>
              </a:rPr>
              <a:t> </a:t>
            </a:r>
            <a:r>
              <a:rPr lang="es-ES_tradnl" altLang="en-US" sz="4400" i="1" dirty="0" err="1" smtClean="0">
                <a:solidFill>
                  <a:srgbClr val="009900"/>
                </a:solidFill>
                <a:cs typeface="Times New Roman" pitchFamily="18" charset="0"/>
              </a:rPr>
              <a:t>pronouns</a:t>
            </a:r>
            <a:endParaRPr lang="es-ES_tradnl" altLang="en-US" sz="4400" i="1" dirty="0">
              <a:solidFill>
                <a:srgbClr val="009900"/>
              </a:solidFill>
              <a:cs typeface="Times New Roman" pitchFamily="18" charset="0"/>
            </a:endParaRPr>
          </a:p>
          <a:p>
            <a:pPr marL="381000" indent="-381000">
              <a:buFontTx/>
              <a:buNone/>
            </a:pPr>
            <a:r>
              <a:rPr lang="es-ES_tradnl" altLang="en-US" sz="4400" dirty="0">
                <a:solidFill>
                  <a:srgbClr val="FF0000"/>
                </a:solidFill>
                <a:cs typeface="Times New Roman" pitchFamily="18" charset="0"/>
              </a:rPr>
              <a:t>Actividad Inicial:</a:t>
            </a:r>
          </a:p>
          <a:p>
            <a:pPr marL="381000" indent="-381000"/>
            <a:r>
              <a:rPr lang="es-ES_tradnl" altLang="en-US" sz="4400" dirty="0" smtClean="0">
                <a:cs typeface="Times New Roman" pitchFamily="18" charset="0"/>
              </a:rPr>
              <a:t>En ingles, </a:t>
            </a:r>
            <a:r>
              <a:rPr lang="es-ES_tradnl" altLang="en-US" sz="4400">
                <a:cs typeface="Times New Roman" pitchFamily="18" charset="0"/>
              </a:rPr>
              <a:t>¿Cuáles </a:t>
            </a:r>
            <a:r>
              <a:rPr lang="es-ES_tradnl" altLang="en-US" sz="4400" dirty="0" smtClean="0">
                <a:cs typeface="Times New Roman" pitchFamily="18" charset="0"/>
              </a:rPr>
              <a:t>son algunas </a:t>
            </a:r>
            <a:r>
              <a:rPr lang="es-ES_tradnl" altLang="en-US" sz="4400" i="1" dirty="0" smtClean="0">
                <a:cs typeface="Times New Roman" pitchFamily="18" charset="0"/>
              </a:rPr>
              <a:t>(tradiciones)</a:t>
            </a:r>
            <a:r>
              <a:rPr lang="es-ES_tradnl" altLang="en-US" sz="4400" dirty="0" smtClean="0">
                <a:cs typeface="Times New Roman" pitchFamily="18" charset="0"/>
              </a:rPr>
              <a:t> del </a:t>
            </a:r>
            <a:r>
              <a:rPr lang="es-ES_tradnl" altLang="en-US" sz="4400" dirty="0" err="1" smtClean="0">
                <a:cs typeface="Times New Roman" pitchFamily="18" charset="0"/>
              </a:rPr>
              <a:t>Dia</a:t>
            </a:r>
            <a:r>
              <a:rPr lang="es-ES_tradnl" altLang="en-US" sz="4400" dirty="0" smtClean="0">
                <a:cs typeface="Times New Roman" pitchFamily="18" charset="0"/>
              </a:rPr>
              <a:t> de los Muertos?</a:t>
            </a:r>
            <a:endParaRPr lang="es-ES_tradnl" altLang="en-US" sz="4400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657600" y="76200"/>
            <a:ext cx="4876800" cy="838200"/>
          </a:xfrm>
        </p:spPr>
        <p:txBody>
          <a:bodyPr/>
          <a:lstStyle/>
          <a:p>
            <a:r>
              <a:rPr lang="es-ES_tradnl" altLang="en-US">
                <a:solidFill>
                  <a:srgbClr val="FF0000"/>
                </a:solidFill>
              </a:rPr>
              <a:t>GRAMATICA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762000"/>
            <a:ext cx="8458200" cy="6019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/>
              <a:t>What is a Subject Pronoun?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A subject pronoun is a word that REPLACES a noun.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i="1" dirty="0"/>
              <a:t>i.e.             Robert is from Texas.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altLang="en-US" i="1" dirty="0"/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i="1" dirty="0"/>
              <a:t>		      He is from Texas.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altLang="en-US" i="1" dirty="0"/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dirty="0"/>
              <a:t>So, What would be the subject pronoun for…?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dirty="0"/>
              <a:t>Hector =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dirty="0"/>
              <a:t>Teresa=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dirty="0"/>
              <a:t>Gloria &amp; Elena=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dirty="0"/>
              <a:t>Luisa &amp; I=</a:t>
            </a:r>
          </a:p>
        </p:txBody>
      </p:sp>
      <p:sp>
        <p:nvSpPr>
          <p:cNvPr id="21508" name="Oval 4"/>
          <p:cNvSpPr>
            <a:spLocks noChangeArrowheads="1"/>
          </p:cNvSpPr>
          <p:nvPr/>
        </p:nvSpPr>
        <p:spPr bwMode="auto">
          <a:xfrm>
            <a:off x="2286000" y="2133600"/>
            <a:ext cx="1143000" cy="457200"/>
          </a:xfrm>
          <a:prstGeom prst="ellips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/>
          </a:p>
          <a:p>
            <a:pPr algn="ctr"/>
            <a:endParaRPr lang="en-US" altLang="en-US"/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2393950" y="1812925"/>
            <a:ext cx="9588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 b="1" dirty="0">
                <a:solidFill>
                  <a:schemeClr val="accent1"/>
                </a:solidFill>
              </a:rPr>
              <a:t>subject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 flipV="1">
            <a:off x="2209800" y="2590800"/>
            <a:ext cx="609600" cy="6096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 rot="-2474190">
            <a:off x="1747838" y="2590800"/>
            <a:ext cx="10715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800" b="1">
                <a:solidFill>
                  <a:schemeClr val="accent2"/>
                </a:solidFill>
              </a:rPr>
              <a:t>replaces</a:t>
            </a:r>
          </a:p>
        </p:txBody>
      </p:sp>
      <p:sp>
        <p:nvSpPr>
          <p:cNvPr id="21512" name="Oval 8"/>
          <p:cNvSpPr>
            <a:spLocks noChangeArrowheads="1"/>
          </p:cNvSpPr>
          <p:nvPr/>
        </p:nvSpPr>
        <p:spPr bwMode="auto">
          <a:xfrm>
            <a:off x="1752600" y="3124200"/>
            <a:ext cx="533400" cy="533400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1447800" y="3519488"/>
            <a:ext cx="10715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800" b="1" dirty="0">
                <a:solidFill>
                  <a:schemeClr val="accent2"/>
                </a:solidFill>
              </a:rPr>
              <a:t>Pronoun</a:t>
            </a:r>
          </a:p>
        </p:txBody>
      </p:sp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2035175" y="4419600"/>
            <a:ext cx="5556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 dirty="0">
                <a:solidFill>
                  <a:srgbClr val="008000"/>
                </a:solidFill>
              </a:rPr>
              <a:t>He</a:t>
            </a:r>
          </a:p>
        </p:txBody>
      </p:sp>
      <p:sp>
        <p:nvSpPr>
          <p:cNvPr id="21515" name="Text Box 11"/>
          <p:cNvSpPr txBox="1">
            <a:spLocks noChangeArrowheads="1"/>
          </p:cNvSpPr>
          <p:nvPr/>
        </p:nvSpPr>
        <p:spPr bwMode="auto">
          <a:xfrm>
            <a:off x="1898650" y="4953000"/>
            <a:ext cx="6588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 dirty="0">
                <a:solidFill>
                  <a:srgbClr val="008000"/>
                </a:solidFill>
              </a:rPr>
              <a:t>She</a:t>
            </a:r>
          </a:p>
        </p:txBody>
      </p: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3200400" y="5410200"/>
            <a:ext cx="844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 dirty="0">
                <a:solidFill>
                  <a:srgbClr val="008000"/>
                </a:solidFill>
              </a:rPr>
              <a:t>They</a:t>
            </a:r>
          </a:p>
        </p:txBody>
      </p:sp>
      <p:sp>
        <p:nvSpPr>
          <p:cNvPr id="21517" name="Text Box 13"/>
          <p:cNvSpPr txBox="1">
            <a:spLocks noChangeArrowheads="1"/>
          </p:cNvSpPr>
          <p:nvPr/>
        </p:nvSpPr>
        <p:spPr bwMode="auto">
          <a:xfrm>
            <a:off x="2424113" y="5943600"/>
            <a:ext cx="6238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olidFill>
                  <a:srgbClr val="008000"/>
                </a:solidFill>
              </a:rPr>
              <a:t>We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04800"/>
            <a:ext cx="7772400" cy="838200"/>
          </a:xfrm>
        </p:spPr>
        <p:txBody>
          <a:bodyPr/>
          <a:lstStyle/>
          <a:p>
            <a:r>
              <a:rPr lang="en-US" altLang="en-US" sz="3600" b="1">
                <a:solidFill>
                  <a:srgbClr val="FF0000"/>
                </a:solidFill>
              </a:rPr>
              <a:t>SPANISH Singular Subject Pronouns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55626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/>
              <a:t>I-                                                   </a:t>
            </a:r>
          </a:p>
          <a:p>
            <a:pPr>
              <a:buFontTx/>
              <a:buNone/>
            </a:pPr>
            <a:r>
              <a:rPr lang="en-US" altLang="en-US"/>
              <a:t>		</a:t>
            </a:r>
          </a:p>
          <a:p>
            <a:pPr>
              <a:buFontTx/>
              <a:buNone/>
            </a:pPr>
            <a:r>
              <a:rPr lang="en-US" altLang="en-US"/>
              <a:t>			You </a:t>
            </a:r>
            <a:r>
              <a:rPr lang="en-US" altLang="en-US" i="1"/>
              <a:t>(informal)-</a:t>
            </a:r>
          </a:p>
          <a:p>
            <a:pPr>
              <a:buFontTx/>
              <a:buNone/>
            </a:pPr>
            <a:endParaRPr lang="en-US" altLang="en-US" i="1"/>
          </a:p>
          <a:p>
            <a:pPr>
              <a:buFontTx/>
              <a:buNone/>
            </a:pPr>
            <a:r>
              <a:rPr lang="en-US" altLang="en-US"/>
              <a:t>He-</a:t>
            </a:r>
          </a:p>
          <a:p>
            <a:pPr>
              <a:buFontTx/>
              <a:buNone/>
            </a:pPr>
            <a:endParaRPr lang="en-US" altLang="en-US"/>
          </a:p>
          <a:p>
            <a:pPr>
              <a:buFontTx/>
              <a:buNone/>
            </a:pPr>
            <a:r>
              <a:rPr lang="en-US" altLang="en-US"/>
              <a:t>         She-</a:t>
            </a:r>
          </a:p>
          <a:p>
            <a:pPr>
              <a:buFontTx/>
              <a:buNone/>
            </a:pPr>
            <a:endParaRPr lang="en-US" altLang="en-US"/>
          </a:p>
          <a:p>
            <a:pPr>
              <a:buFontTx/>
              <a:buNone/>
            </a:pPr>
            <a:r>
              <a:rPr lang="en-US" altLang="en-US"/>
              <a:t>                            You </a:t>
            </a:r>
            <a:r>
              <a:rPr lang="en-US" altLang="en-US" i="1"/>
              <a:t>(polite)-</a:t>
            </a:r>
            <a:endParaRPr lang="en-US" altLang="en-US"/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066800"/>
            <a:ext cx="1524000" cy="1150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2133600"/>
            <a:ext cx="1600200" cy="1030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276600"/>
            <a:ext cx="1981200" cy="1212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4648200"/>
            <a:ext cx="1828800" cy="113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8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5410200"/>
            <a:ext cx="1600200" cy="1365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3108325" y="1371600"/>
            <a:ext cx="12350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600" b="1">
                <a:solidFill>
                  <a:srgbClr val="008000"/>
                </a:solidFill>
              </a:rPr>
              <a:t>Yo</a:t>
            </a:r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7223125" y="2362200"/>
            <a:ext cx="13112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600" b="1">
                <a:solidFill>
                  <a:srgbClr val="008000"/>
                </a:solidFill>
              </a:rPr>
              <a:t>T</a:t>
            </a:r>
            <a:r>
              <a:rPr lang="en-US" altLang="en-US" sz="3600" b="1">
                <a:solidFill>
                  <a:srgbClr val="008000"/>
                </a:solidFill>
                <a:cs typeface="Times New Roman" pitchFamily="18" charset="0"/>
              </a:rPr>
              <a:t>ú</a:t>
            </a:r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3886200" y="3581400"/>
            <a:ext cx="1219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600" b="1">
                <a:solidFill>
                  <a:srgbClr val="008000"/>
                </a:solidFill>
                <a:cs typeface="Times New Roman" pitchFamily="18" charset="0"/>
              </a:rPr>
              <a:t>Él</a:t>
            </a:r>
          </a:p>
        </p:txBody>
      </p:sp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4343400" y="4845050"/>
            <a:ext cx="1219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600" b="1">
                <a:solidFill>
                  <a:srgbClr val="008000"/>
                </a:solidFill>
              </a:rPr>
              <a:t>Ella</a:t>
            </a:r>
          </a:p>
        </p:txBody>
      </p:sp>
      <p:sp>
        <p:nvSpPr>
          <p:cNvPr id="15373" name="Text Box 13"/>
          <p:cNvSpPr txBox="1">
            <a:spLocks noChangeArrowheads="1"/>
          </p:cNvSpPr>
          <p:nvPr/>
        </p:nvSpPr>
        <p:spPr bwMode="auto">
          <a:xfrm>
            <a:off x="7391400" y="5486400"/>
            <a:ext cx="1676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b="1">
                <a:solidFill>
                  <a:srgbClr val="008000"/>
                </a:solidFill>
              </a:rPr>
              <a:t>Usted (Ud.)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7620000" cy="914400"/>
          </a:xfrm>
        </p:spPr>
        <p:txBody>
          <a:bodyPr/>
          <a:lstStyle/>
          <a:p>
            <a:r>
              <a:rPr lang="en-US" altLang="en-US" sz="4000" b="1">
                <a:solidFill>
                  <a:srgbClr val="FF0000"/>
                </a:solidFill>
              </a:rPr>
              <a:t>Spanish Plural Subject Pronouns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14400"/>
            <a:ext cx="8229600" cy="57912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			We</a:t>
            </a:r>
            <a:r>
              <a:rPr lang="en-US" altLang="en-US" i="1"/>
              <a:t> (us)-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en-US" i="1"/>
          </a:p>
          <a:p>
            <a:pPr>
              <a:lnSpc>
                <a:spcPct val="90000"/>
              </a:lnSpc>
              <a:buFontTx/>
              <a:buNone/>
            </a:pPr>
            <a:endParaRPr lang="en-US" altLang="en-US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They </a:t>
            </a:r>
            <a:r>
              <a:rPr lang="en-US" altLang="en-US" i="1"/>
              <a:t>(guys/mixed group)-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en-US" i="1"/>
          </a:p>
          <a:p>
            <a:pPr>
              <a:lnSpc>
                <a:spcPct val="90000"/>
              </a:lnSpc>
              <a:buFontTx/>
              <a:buNone/>
            </a:pPr>
            <a:endParaRPr lang="en-US" altLang="en-US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 		     They </a:t>
            </a:r>
            <a:r>
              <a:rPr lang="en-US" altLang="en-US" i="1"/>
              <a:t>(girls ONLY)-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en-US" i="1"/>
          </a:p>
          <a:p>
            <a:pPr>
              <a:lnSpc>
                <a:spcPct val="90000"/>
              </a:lnSpc>
              <a:buFontTx/>
              <a:buNone/>
            </a:pPr>
            <a:endParaRPr lang="en-US" altLang="en-US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You </a:t>
            </a:r>
            <a:r>
              <a:rPr lang="en-US" altLang="en-US" i="1"/>
              <a:t>(plural/ polite plural)-</a:t>
            </a:r>
            <a:endParaRPr lang="en-US" altLang="en-US"/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990600"/>
            <a:ext cx="1236663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5181600" y="1066800"/>
            <a:ext cx="2057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600" b="1">
                <a:solidFill>
                  <a:srgbClr val="008000"/>
                </a:solidFill>
              </a:rPr>
              <a:t>Nosotros</a:t>
            </a:r>
          </a:p>
        </p:txBody>
      </p:sp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5410200"/>
            <a:ext cx="2209800" cy="132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362200"/>
            <a:ext cx="2309813" cy="112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6934200" y="2514600"/>
            <a:ext cx="1371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600" b="1">
                <a:solidFill>
                  <a:srgbClr val="008000"/>
                </a:solidFill>
              </a:rPr>
              <a:t>Ellos</a:t>
            </a:r>
          </a:p>
        </p:txBody>
      </p:sp>
      <p:pic>
        <p:nvPicPr>
          <p:cNvPr id="16394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810000"/>
            <a:ext cx="2209800" cy="1241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7162800" y="4114800"/>
            <a:ext cx="1371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600" b="1">
                <a:solidFill>
                  <a:srgbClr val="008000"/>
                </a:solidFill>
              </a:rPr>
              <a:t>Ellas</a:t>
            </a:r>
          </a:p>
        </p:txBody>
      </p:sp>
      <p:sp>
        <p:nvSpPr>
          <p:cNvPr id="16396" name="Text Box 12"/>
          <p:cNvSpPr txBox="1">
            <a:spLocks noChangeArrowheads="1"/>
          </p:cNvSpPr>
          <p:nvPr/>
        </p:nvSpPr>
        <p:spPr bwMode="auto">
          <a:xfrm>
            <a:off x="7010400" y="5438775"/>
            <a:ext cx="19812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600" b="1">
                <a:solidFill>
                  <a:srgbClr val="008000"/>
                </a:solidFill>
              </a:rPr>
              <a:t>Ustedes</a:t>
            </a:r>
          </a:p>
          <a:p>
            <a:r>
              <a:rPr lang="en-US" altLang="en-US" sz="3600" b="1">
                <a:solidFill>
                  <a:srgbClr val="008000"/>
                </a:solidFill>
              </a:rPr>
              <a:t>(Uds.)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276600" y="0"/>
            <a:ext cx="5181600" cy="838200"/>
          </a:xfrm>
        </p:spPr>
        <p:txBody>
          <a:bodyPr/>
          <a:lstStyle/>
          <a:p>
            <a:r>
              <a:rPr lang="en-US" altLang="en-US" b="1" dirty="0" err="1">
                <a:solidFill>
                  <a:srgbClr val="FF0000"/>
                </a:solidFill>
              </a:rPr>
              <a:t>Practica</a:t>
            </a:r>
            <a:endParaRPr lang="en-US" altLang="en-US" b="1" dirty="0">
              <a:solidFill>
                <a:srgbClr val="FF0000"/>
              </a:solidFill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685800"/>
            <a:ext cx="8991600" cy="5257800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n-US" altLang="en-US" sz="2400" dirty="0"/>
              <a:t>What SPANISH SUBJECT PRONOUN would you use for the following?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2400" dirty="0"/>
              <a:t> When you talk </a:t>
            </a:r>
            <a:r>
              <a:rPr lang="en-US" altLang="en-US" sz="2400" u="sng" dirty="0"/>
              <a:t>about</a:t>
            </a:r>
            <a:r>
              <a:rPr lang="en-US" altLang="en-US" sz="2400" dirty="0"/>
              <a:t> Rosa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n-US" altLang="en-US" sz="24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2400" dirty="0"/>
              <a:t> When you talk </a:t>
            </a:r>
            <a:r>
              <a:rPr lang="en-US" altLang="en-US" sz="2400" u="sng" dirty="0"/>
              <a:t>to</a:t>
            </a:r>
            <a:r>
              <a:rPr lang="en-US" altLang="en-US" sz="2400" dirty="0"/>
              <a:t> your sister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n-US" altLang="en-US" sz="24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2400" dirty="0"/>
              <a:t>When you talk </a:t>
            </a:r>
            <a:r>
              <a:rPr lang="en-US" altLang="en-US" sz="2400" u="sng" dirty="0"/>
              <a:t>about</a:t>
            </a:r>
            <a:r>
              <a:rPr lang="en-US" altLang="en-US" sz="2400" dirty="0"/>
              <a:t> yourself and your friends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n-US" altLang="en-US" sz="24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2400" dirty="0"/>
              <a:t>When you talk </a:t>
            </a:r>
            <a:r>
              <a:rPr lang="en-US" altLang="en-US" sz="2400" u="sng" dirty="0"/>
              <a:t>to</a:t>
            </a:r>
            <a:r>
              <a:rPr lang="en-US" altLang="en-US" sz="2400" dirty="0"/>
              <a:t> your parents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n-US" altLang="en-US" sz="24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2400" dirty="0"/>
              <a:t>When you talk </a:t>
            </a:r>
            <a:r>
              <a:rPr lang="en-US" altLang="en-US" sz="2400" u="sng" dirty="0"/>
              <a:t>about </a:t>
            </a:r>
            <a:r>
              <a:rPr lang="en-US" altLang="en-US" sz="2400" dirty="0"/>
              <a:t> yourself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n-US" altLang="en-US" sz="24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2400" dirty="0"/>
              <a:t>When you talk </a:t>
            </a:r>
            <a:r>
              <a:rPr lang="en-US" altLang="en-US" sz="2400" u="sng" dirty="0"/>
              <a:t>to</a:t>
            </a:r>
            <a:r>
              <a:rPr lang="en-US" altLang="en-US" sz="2400" dirty="0"/>
              <a:t> Ana, Rosa &amp; Mia</a:t>
            </a:r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143000"/>
            <a:ext cx="1219200" cy="754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981200"/>
            <a:ext cx="1143000" cy="73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2743200"/>
            <a:ext cx="873125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614738"/>
            <a:ext cx="1219200" cy="728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6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491038"/>
            <a:ext cx="914400" cy="690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7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5334000"/>
            <a:ext cx="1447800" cy="81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840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18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81200"/>
            <a:ext cx="8229600" cy="4114800"/>
          </a:xfrm>
        </p:spPr>
        <p:txBody>
          <a:bodyPr/>
          <a:lstStyle/>
          <a:p>
            <a:r>
              <a:rPr lang="en-US" dirty="0" smtClean="0"/>
              <a:t>Complete the handout</a:t>
            </a:r>
            <a:r>
              <a:rPr lang="en-US" dirty="0"/>
              <a:t> </a:t>
            </a:r>
            <a:r>
              <a:rPr lang="en-US" dirty="0" smtClean="0"/>
              <a:t>LOS PRONOMBRES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8873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rt Class">
  <a:themeElements>
    <a:clrScheme name="Art Class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rt Clas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rt Clas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 Clas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Art Class</Template>
  <TotalTime>2915</TotalTime>
  <Words>153</Words>
  <Application>Microsoft Office PowerPoint</Application>
  <PresentationFormat>On-screen Show (4:3)</PresentationFormat>
  <Paragraphs>70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Art Class</vt:lpstr>
      <vt:lpstr>Me llamo ____________ Clase 601 La fecha es el 31 de octubre del 2017</vt:lpstr>
      <vt:lpstr>GRAMATICA</vt:lpstr>
      <vt:lpstr>SPANISH Singular Subject Pronouns</vt:lpstr>
      <vt:lpstr>Spanish Plural Subject Pronouns</vt:lpstr>
      <vt:lpstr>Practica</vt:lpstr>
      <vt:lpstr>Tarea # 18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 de noviembre del 2009</dc:title>
  <dc:creator>Helen Zumaeta</dc:creator>
  <cp:lastModifiedBy>Helen Zumaeta</cp:lastModifiedBy>
  <cp:revision>35</cp:revision>
  <dcterms:created xsi:type="dcterms:W3CDTF">2009-11-12T19:02:12Z</dcterms:created>
  <dcterms:modified xsi:type="dcterms:W3CDTF">2017-10-31T19:14:22Z</dcterms:modified>
</cp:coreProperties>
</file>